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12192000"/>
  <p:notesSz cx="6858000" cy="9144000"/>
  <p:embeddedFontLst>
    <p:embeddedFont>
      <p:font typeface="Barlow Medium"/>
      <p:regular r:id="rId40"/>
      <p:bold r:id="rId41"/>
      <p:italic r:id="rId42"/>
      <p:boldItalic r:id="rId43"/>
    </p:embeddedFont>
    <p:embeddedFont>
      <p:font typeface="Barlow"/>
      <p:regular r:id="rId44"/>
      <p:bold r:id="rId45"/>
      <p:italic r:id="rId46"/>
      <p:boldItalic r:id="rId47"/>
    </p:embeddedFont>
    <p:embeddedFont>
      <p:font typeface="Barlow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5">
          <p15:clr>
            <a:srgbClr val="A4A3A4"/>
          </p15:clr>
        </p15:guide>
        <p15:guide id="2" pos="1141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hQ3adF6SKjJMAjQgOv4gJZClYZ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5" orient="horz"/>
        <p:guide pos="11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Medium-regular.fntdata"/><Relationship Id="rId42" Type="http://schemas.openxmlformats.org/officeDocument/2006/relationships/font" Target="fonts/BarlowMedium-italic.fntdata"/><Relationship Id="rId41" Type="http://schemas.openxmlformats.org/officeDocument/2006/relationships/font" Target="fonts/BarlowMedium-bold.fntdata"/><Relationship Id="rId44" Type="http://schemas.openxmlformats.org/officeDocument/2006/relationships/font" Target="fonts/Barlow-regular.fntdata"/><Relationship Id="rId43" Type="http://schemas.openxmlformats.org/officeDocument/2006/relationships/font" Target="fonts/BarlowMedium-boldItalic.fntdata"/><Relationship Id="rId46" Type="http://schemas.openxmlformats.org/officeDocument/2006/relationships/font" Target="fonts/Barlow-italic.fntdata"/><Relationship Id="rId45" Type="http://schemas.openxmlformats.org/officeDocument/2006/relationships/font" Target="fonts/Barl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BarlowLight-regular.fntdata"/><Relationship Id="rId47" Type="http://schemas.openxmlformats.org/officeDocument/2006/relationships/font" Target="fonts/Barlow-boldItalic.fntdata"/><Relationship Id="rId49" Type="http://schemas.openxmlformats.org/officeDocument/2006/relationships/font" Target="fonts/Barlow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BarlowLight-boldItalic.fntdata"/><Relationship Id="rId50" Type="http://schemas.openxmlformats.org/officeDocument/2006/relationships/font" Target="fonts/BarlowLight-italic.fntdata"/><Relationship Id="rId52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13a7a8720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3713a7a8720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713a7a8720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713a7a8720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3713a7a8720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713a7a8720_0_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713a7a8720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713a7a8720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713a7a8720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13a7a8720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3713a7a8720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713a7a8720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713a7a8720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3713a7a8720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713a7a8720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713a7a8720_0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3713a7a8720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713a7a8720_0_1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713a7a8720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713a7a8720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713a7a8720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13a7a8720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3713a7a8720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3713a7a8720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13a7a8720_0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3713a7a8720_0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3713a7a8720_0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13a7a8720_0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3713a7a8720_0_2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713a7a8720_0_2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13a7a8720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3713a7a8720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3713a7a8720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13a7a8720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3713a7a8720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3713a7a8720_0_1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13a7a8720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713a7a8720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713a7a8720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13a7a8720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713a7a8720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713a7a8720_0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713a7a8720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713a7a8720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713a7a8720_0_2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713a7a8720_0_2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713a7a8720_0_2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3713a7a8720_0_2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713a7a8720_0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713a7a8720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3713a7a8720_0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713a7a8720_0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3713a7a8720_0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3713a7a8720_0_3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13a7a8720_0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3713a7a8720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713a7a8720_0_3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13a7a8720_0_3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3713a7a8720_0_3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3713a7a8720_0_3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13a7a8720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3713a7a8720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3713a7a8720_0_3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13a7a8720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713a7a8720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713a7a8720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13a7a8720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713a7a8720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713a7a8720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13a7a8720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713a7a8720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713a7a8720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713a7a8720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713a7a8720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713a7a8720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13a7a8720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713a7a8720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713a7a8720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13a7a8720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3713a7a8720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713a7a8720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- MODELO 3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Medium"/>
              <a:buNone/>
              <a:defRPr b="0" i="0" sz="24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EB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EB0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C0" showMasterSp="0">
  <p:cSld name="BRANC0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ERRAMENTO - MODELO 2">
  <p:cSld name="ENCERRAMENTO - MODELO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/>
          <p:nvPr>
            <p:ph type="ctrTitle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B00"/>
              </a:buClr>
              <a:buSzPts val="4000"/>
              <a:buFont typeface="Barlow Light"/>
              <a:buNone/>
              <a:defRPr b="0" i="0" sz="4000" u="none" cap="none" strike="noStrike">
                <a:solidFill>
                  <a:srgbClr val="00EB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2">
  <p:cSld name="MIOLO 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een, laser, scene, light&#10;&#10;Description automatically generated" id="19" name="Google Shape;1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92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2" name="Google Shape;22;p11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23" name="Google Shape;23;p11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1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1">
  <p:cSld name="MIOLO 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92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14"/>
          <p:cNvSpPr/>
          <p:nvPr>
            <p:ph idx="2" type="pic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EFF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0" name="Google Shape;30;p14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31" name="Google Shape;31;p14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3">
  <p:cSld name="MIOLO 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5"/>
          <p:cNvSpPr txBox="1"/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92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5DD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F5DD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8" name="Google Shape;38;p15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39" name="Google Shape;39;p15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5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4">
  <p:cSld name="MIOLO 4">
    <p:bg>
      <p:bgPr>
        <a:solidFill>
          <a:srgbClr val="000A9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16"/>
          <p:cNvGrpSpPr/>
          <p:nvPr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</p:grpSpPr>
        <p:sp>
          <p:nvSpPr>
            <p:cNvPr id="44" name="Google Shape;44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16"/>
          <p:cNvGrpSpPr/>
          <p:nvPr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</p:grpSpPr>
        <p:sp>
          <p:nvSpPr>
            <p:cNvPr id="48" name="Google Shape;48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5161538" y="781173"/>
            <a:ext cx="979806" cy="4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5D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F5DD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6"/>
          <p:cNvSpPr txBox="1"/>
          <p:nvPr>
            <p:ph idx="3" type="body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EB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EB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4" type="body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E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7E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5" type="body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483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483F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7" name="Google Shape;57;p16"/>
          <p:cNvGrpSpPr/>
          <p:nvPr/>
        </p:nvGrpSpPr>
        <p:grpSpPr>
          <a:xfrm rot="-5400000">
            <a:off x="5895726" y="659706"/>
            <a:ext cx="744794" cy="145026"/>
            <a:chOff x="838200" y="949801"/>
            <a:chExt cx="744794" cy="145026"/>
          </a:xfrm>
        </p:grpSpPr>
        <p:sp>
          <p:nvSpPr>
            <p:cNvPr id="58" name="Google Shape;58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16"/>
          <p:cNvGrpSpPr/>
          <p:nvPr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</p:grpSpPr>
        <p:sp>
          <p:nvSpPr>
            <p:cNvPr id="62" name="Google Shape;62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16"/>
          <p:cNvSpPr txBox="1"/>
          <p:nvPr>
            <p:ph idx="6" type="body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" name="Google Shape;66;p16"/>
          <p:cNvGrpSpPr/>
          <p:nvPr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</p:grpSpPr>
        <p:sp>
          <p:nvSpPr>
            <p:cNvPr id="67" name="Google Shape;67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16"/>
          <p:cNvGrpSpPr/>
          <p:nvPr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</p:grpSpPr>
        <p:sp>
          <p:nvSpPr>
            <p:cNvPr id="71" name="Google Shape;71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6"/>
          <p:cNvSpPr txBox="1"/>
          <p:nvPr>
            <p:ph idx="7" type="body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5" name="Google Shape;75;p16"/>
          <p:cNvGrpSpPr/>
          <p:nvPr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</p:grpSpPr>
        <p:sp>
          <p:nvSpPr>
            <p:cNvPr id="76" name="Google Shape;76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16"/>
          <p:cNvGrpSpPr/>
          <p:nvPr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</p:grpSpPr>
        <p:sp>
          <p:nvSpPr>
            <p:cNvPr id="80" name="Google Shape;80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F5D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6"/>
          <p:cNvSpPr txBox="1"/>
          <p:nvPr>
            <p:ph idx="8" type="body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4" name="Google Shape;84;p16"/>
          <p:cNvGrpSpPr/>
          <p:nvPr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</p:grpSpPr>
        <p:sp>
          <p:nvSpPr>
            <p:cNvPr id="85" name="Google Shape;85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6"/>
          <p:cNvGrpSpPr/>
          <p:nvPr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</p:grpSpPr>
        <p:sp>
          <p:nvSpPr>
            <p:cNvPr id="89" name="Google Shape;89;p16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5">
  <p:cSld name="MIOLO 5">
    <p:bg>
      <p:bgPr>
        <a:solidFill>
          <a:srgbClr val="000A9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 rot="-5400000">
            <a:off x="1020578" y="2597705"/>
            <a:ext cx="979806" cy="4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5DD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F5DD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7"/>
          <p:cNvSpPr txBox="1"/>
          <p:nvPr>
            <p:ph idx="3" type="body"/>
          </p:nvPr>
        </p:nvSpPr>
        <p:spPr>
          <a:xfrm rot="-5400000">
            <a:off x="3416306" y="2597704"/>
            <a:ext cx="979806" cy="4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EB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EB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4" type="body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5" type="body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6" type="body"/>
          </p:nvPr>
        </p:nvSpPr>
        <p:spPr>
          <a:xfrm rot="-5400000">
            <a:off x="5866898" y="2597704"/>
            <a:ext cx="979806" cy="45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E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7E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7" type="body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7"/>
          <p:cNvSpPr txBox="1"/>
          <p:nvPr>
            <p:ph idx="8" type="body"/>
          </p:nvPr>
        </p:nvSpPr>
        <p:spPr>
          <a:xfrm rot="-5400000">
            <a:off x="8559024" y="2383600"/>
            <a:ext cx="979807" cy="88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483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483F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2" name="Google Shape;102;p17"/>
          <p:cNvGrpSpPr/>
          <p:nvPr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103" name="Google Shape;103;p17"/>
            <p:cNvGrpSpPr/>
            <p:nvPr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</p:grpSpPr>
          <p:sp>
            <p:nvSpPr>
              <p:cNvPr id="104" name="Google Shape;104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7"/>
            <p:cNvGrpSpPr/>
            <p:nvPr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</p:grpSpPr>
          <p:sp>
            <p:nvSpPr>
              <p:cNvPr id="108" name="Google Shape;108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17"/>
            <p:cNvGrpSpPr/>
            <p:nvPr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</p:grpSpPr>
          <p:sp>
            <p:nvSpPr>
              <p:cNvPr id="112" name="Google Shape;112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7"/>
            <p:cNvGrpSpPr/>
            <p:nvPr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</p:grpSpPr>
          <p:sp>
            <p:nvSpPr>
              <p:cNvPr id="116" name="Google Shape;116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F5D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" name="Google Shape;119;p17"/>
            <p:cNvGrpSpPr/>
            <p:nvPr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</p:grpSpPr>
          <p:sp>
            <p:nvSpPr>
              <p:cNvPr id="120" name="Google Shape;120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17"/>
            <p:cNvGrpSpPr/>
            <p:nvPr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</p:grpSpPr>
          <p:sp>
            <p:nvSpPr>
              <p:cNvPr id="124" name="Google Shape;124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17"/>
            <p:cNvGrpSpPr/>
            <p:nvPr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F5D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7"/>
            <p:cNvGrpSpPr/>
            <p:nvPr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</p:grpSpPr>
          <p:sp>
            <p:nvSpPr>
              <p:cNvPr id="132" name="Google Shape;132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17"/>
            <p:cNvGrpSpPr/>
            <p:nvPr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</p:grpSpPr>
          <p:sp>
            <p:nvSpPr>
              <p:cNvPr id="136" name="Google Shape;136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17"/>
            <p:cNvGrpSpPr/>
            <p:nvPr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</p:grpSpPr>
          <p:sp>
            <p:nvSpPr>
              <p:cNvPr id="140" name="Google Shape;140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F5D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7"/>
            <p:cNvGrpSpPr/>
            <p:nvPr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</p:grpSpPr>
          <p:sp>
            <p:nvSpPr>
              <p:cNvPr id="144" name="Google Shape;144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17"/>
            <p:cNvGrpSpPr/>
            <p:nvPr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</p:grpSpPr>
          <p:sp>
            <p:nvSpPr>
              <p:cNvPr id="148" name="Google Shape;148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17"/>
            <p:cNvGrpSpPr/>
            <p:nvPr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</p:grpSpPr>
          <p:sp>
            <p:nvSpPr>
              <p:cNvPr id="152" name="Google Shape;152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17"/>
            <p:cNvGrpSpPr/>
            <p:nvPr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</p:grpSpPr>
          <p:sp>
            <p:nvSpPr>
              <p:cNvPr id="156" name="Google Shape;156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F5D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17"/>
            <p:cNvGrpSpPr/>
            <p:nvPr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</p:grpSpPr>
          <p:sp>
            <p:nvSpPr>
              <p:cNvPr id="160" name="Google Shape;160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17"/>
            <p:cNvGrpSpPr/>
            <p:nvPr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</p:grpSpPr>
          <p:sp>
            <p:nvSpPr>
              <p:cNvPr id="164" name="Google Shape;164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17"/>
            <p:cNvGrpSpPr/>
            <p:nvPr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</p:grpSpPr>
          <p:sp>
            <p:nvSpPr>
              <p:cNvPr id="168" name="Google Shape;168;p17"/>
              <p:cNvSpPr/>
              <p:nvPr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solidFill>
                <a:srgbClr val="001E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6">
  <p:cSld name="MIOLO 6">
    <p:bg>
      <p:bgPr>
        <a:solidFill>
          <a:srgbClr val="001E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B00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EB00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73" name="Google Shape;173;p18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174" name="Google Shape;174;p18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EB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8"/>
          <p:cNvSpPr txBox="1"/>
          <p:nvPr>
            <p:ph idx="2" type="body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18"/>
          <p:cNvSpPr txBox="1"/>
          <p:nvPr>
            <p:ph idx="3" type="body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8"/>
          <p:cNvSpPr/>
          <p:nvPr>
            <p:ph idx="4" type="pic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18"/>
          <p:cNvSpPr/>
          <p:nvPr>
            <p:ph idx="5" type="pic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18"/>
          <p:cNvSpPr/>
          <p:nvPr>
            <p:ph idx="6" type="pic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7">
  <p:cSld name="MIOLO 7">
    <p:bg>
      <p:bgPr>
        <a:solidFill>
          <a:srgbClr val="00EB00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FF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001EFF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85" name="Google Shape;185;p19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186" name="Google Shape;186;p19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1E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1E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001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1E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A9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19"/>
          <p:cNvSpPr txBox="1"/>
          <p:nvPr>
            <p:ph idx="2" type="body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A9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idx="3" type="body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A9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9"/>
          <p:cNvSpPr txBox="1"/>
          <p:nvPr>
            <p:ph idx="4" type="body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A9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19"/>
          <p:cNvSpPr txBox="1"/>
          <p:nvPr>
            <p:ph idx="5" type="body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A9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6" type="body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A9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A9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OLO 8">
  <p:cSld name="MIOLO 8">
    <p:bg>
      <p:bgPr>
        <a:solidFill>
          <a:srgbClr val="00F5DD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0068"/>
              </a:buClr>
              <a:buSzPts val="2800"/>
              <a:buFont typeface="Barlow Medium"/>
              <a:buNone/>
              <a:defRPr b="0" i="0" sz="2800" u="none" cap="none" strike="noStrike">
                <a:solidFill>
                  <a:srgbClr val="42006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197" name="Google Shape;197;p20"/>
          <p:cNvGrpSpPr/>
          <p:nvPr/>
        </p:nvGrpSpPr>
        <p:grpSpPr>
          <a:xfrm>
            <a:off x="838200" y="949801"/>
            <a:ext cx="744794" cy="145026"/>
            <a:chOff x="838200" y="949801"/>
            <a:chExt cx="744794" cy="145026"/>
          </a:xfrm>
        </p:grpSpPr>
        <p:sp>
          <p:nvSpPr>
            <p:cNvPr id="198" name="Google Shape;198;p20"/>
            <p:cNvSpPr/>
            <p:nvPr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420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solidFill>
              <a:srgbClr val="420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solidFill>
              <a:srgbClr val="420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20"/>
          <p:cNvSpPr txBox="1"/>
          <p:nvPr>
            <p:ph idx="1" type="body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20"/>
          <p:cNvSpPr txBox="1"/>
          <p:nvPr>
            <p:ph idx="2" type="body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20"/>
          <p:cNvSpPr txBox="1"/>
          <p:nvPr>
            <p:ph idx="3" type="body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A9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b="38975" l="50386" r="7630" t="40948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8"/>
          <p:cNvPicPr preferRelativeResize="0"/>
          <p:nvPr/>
        </p:nvPicPr>
        <p:blipFill rotWithShape="1">
          <a:blip r:embed="rId3">
            <a:alphaModFix/>
          </a:blip>
          <a:srcRect b="43105" l="0" r="0" t="0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A9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/>
          <p:nvPr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3484" y="5720189"/>
            <a:ext cx="9363808" cy="132171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/>
          <p:nvPr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16181" l="-52" r="51" t="45469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passkeys.io/" TargetMode="External"/><Relationship Id="rId4" Type="http://schemas.openxmlformats.org/officeDocument/2006/relationships/hyperlink" Target="https://webauthn.io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nasnuvensrnp-my.sharepoint.com/:b:/g/personal/reinaldo_matushima_cafe_rnp_br/Ee8Qs1gW4D5NjY1XNd03WzUBvMozUz8Kqqq5rvGuSgH8FA?e=9U8MIO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nasnuvensrnp-my.sharepoint.com/:b:/g/personal/reinaldo_matushima_cafe_rnp_br/Ee8Qs1gW4D5NjY1XNd03WzUBvMozUz8Kqqq5rvGuSgH8FA?e=9U8MIO" TargetMode="External"/><Relationship Id="rId4" Type="http://schemas.openxmlformats.org/officeDocument/2006/relationships/hyperlink" Target="https://nasnuvensrnp-my.sharepoint.com/:b:/g/personal/reinaldo_matushima_cafe_rnp_br/Ee8Qs1gW4D5NjY1XNd03WzUBvMozUz8Kqqq5rvGuSgH8FA?e=9U8MI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/>
          <p:nvPr>
            <p:ph type="ctrTitle"/>
          </p:nvPr>
        </p:nvSpPr>
        <p:spPr>
          <a:xfrm>
            <a:off x="6930850" y="2799275"/>
            <a:ext cx="48336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 Medium"/>
              <a:buNone/>
            </a:pPr>
            <a:r>
              <a:rPr lang="pt-BR"/>
              <a:t>CAFe/IdPv5 - Chave de Acesso</a:t>
            </a:r>
            <a:endParaRPr/>
          </a:p>
        </p:txBody>
      </p:sp>
      <p:sp>
        <p:nvSpPr>
          <p:cNvPr id="218" name="Google Shape;218;p1"/>
          <p:cNvSpPr txBox="1"/>
          <p:nvPr>
            <p:ph idx="1" type="subTitle"/>
          </p:nvPr>
        </p:nvSpPr>
        <p:spPr>
          <a:xfrm>
            <a:off x="6930857" y="3756036"/>
            <a:ext cx="28686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B00"/>
              </a:buClr>
              <a:buSzPts val="1800"/>
              <a:buNone/>
            </a:pPr>
            <a:r>
              <a:rPr lang="pt-BR"/>
              <a:t>BrainyIT</a:t>
            </a:r>
            <a:endParaRPr/>
          </a:p>
        </p:txBody>
      </p:sp>
      <p:sp>
        <p:nvSpPr>
          <p:cNvPr id="219" name="Google Shape;219;p1"/>
          <p:cNvSpPr txBox="1"/>
          <p:nvPr/>
        </p:nvSpPr>
        <p:spPr>
          <a:xfrm>
            <a:off x="6930850" y="4331125"/>
            <a:ext cx="37182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 Medium"/>
              <a:buNone/>
            </a:pPr>
            <a:r>
              <a:rPr b="1" i="0" lang="pt-BR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Equipe:</a:t>
            </a:r>
            <a:br>
              <a:rPr b="0" i="0" lang="pt-BR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pt-BR"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Felipe Cardoso</a:t>
            </a:r>
            <a:br>
              <a:rPr b="0" i="0" lang="pt-BR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pt-BR"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Airton Ribeiro</a:t>
            </a:r>
            <a:br>
              <a:rPr b="0" i="0" lang="pt-BR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</a:br>
            <a:r>
              <a:rPr lang="pt-BR" sz="18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Reinaldo Matushima</a:t>
            </a:r>
            <a:endParaRPr b="0" i="0" sz="18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713a7a8720_0_115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Como Funciona</a:t>
            </a:r>
            <a:endParaRPr b="1" sz="2400"/>
          </a:p>
        </p:txBody>
      </p:sp>
      <p:sp>
        <p:nvSpPr>
          <p:cNvPr id="289" name="Google Shape;289;g3713a7a8720_0_115"/>
          <p:cNvSpPr txBox="1"/>
          <p:nvPr/>
        </p:nvSpPr>
        <p:spPr>
          <a:xfrm>
            <a:off x="885546" y="1450745"/>
            <a:ext cx="10429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Resumo de login com Passkey como segundo fator de autenticação: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faz login com seu usuário e senha no IDP.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 IDP solicita o segundo fator de autenticação requisitando a chave de acesso ao navegador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navegador apresenta ao usuário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as chaves de acesso disponíveis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 usuário seleciona sua chave de acesso confirmando sua identidade usando biometria, PIN ou um dispositivo físico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⚠️ Importante: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 IDP inicia essa requisição, mas quem cuida da parte final (como apresentar as chaves disponíveis ou confirmar a identidade) é o navegador e o aparelho do usuário.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13a7a8720_0_123"/>
          <p:cNvSpPr txBox="1"/>
          <p:nvPr/>
        </p:nvSpPr>
        <p:spPr>
          <a:xfrm>
            <a:off x="885546" y="1450745"/>
            <a:ext cx="10429200" cy="46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Baseado em chave pública/privada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pública fica com o IDP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privada fica com o “usuário”  (Authenticator)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 gerenciador de senhas 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 próprio Sistema Operacional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 celular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chave privada fica armazenada de forma segura e, para usar, é solicitado reconhecimento de digital, de face, PIN, etc.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Chave de acesso fica vinculada ao domínio do IDP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Exemplo, uma chave de acesso gerada para usar no Google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não pode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ser utilizada no IDP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6" name="Google Shape;296;g3713a7a8720_0_123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Componentes</a:t>
            </a:r>
            <a:endParaRPr b="1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13a7a8720_0_131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Cadastro</a:t>
            </a:r>
            <a:endParaRPr b="1" sz="2600"/>
          </a:p>
        </p:txBody>
      </p:sp>
      <p:sp>
        <p:nvSpPr>
          <p:cNvPr id="303" name="Google Shape;303;g3713a7a8720_0_131"/>
          <p:cNvSpPr txBox="1"/>
          <p:nvPr/>
        </p:nvSpPr>
        <p:spPr>
          <a:xfrm>
            <a:off x="885546" y="1450745"/>
            <a:ext cx="10429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Analogia </a:t>
            </a: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-</a:t>
            </a: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Processo de “ativação” de um segundo fator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Senha Temporária (OTP): configurar o OTP significa gerar/armazenar a informação aleatória (semente) no IDP e armazenar no Aplicativo que gera o código OTP para um determinado timestamp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de acesso: adicionar uma chave de acesso representa o processo de gerar/armazenar a chave no Autenticador e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cadastrar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 informação da chave pública no IDP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 painel de segurança, o usuário pode ter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várias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chaves de acesso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13a7a8720_0_139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Tipos Autenticadores</a:t>
            </a:r>
            <a:endParaRPr b="1" sz="2600"/>
          </a:p>
        </p:txBody>
      </p:sp>
      <p:sp>
        <p:nvSpPr>
          <p:cNvPr id="310" name="Google Shape;310;g3713a7a8720_0_139"/>
          <p:cNvSpPr txBox="1"/>
          <p:nvPr/>
        </p:nvSpPr>
        <p:spPr>
          <a:xfrm>
            <a:off x="885546" y="1450745"/>
            <a:ext cx="104292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Dispositivos para cadastro de chaves de acesso: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Computador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Windows, MacOS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Celular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Android, IOS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Gerenciador de senhas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Extensão de navegadores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Aplicativos móveis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criptográfica (ex. Yubico)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713a7a8720_0_148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Tipos Autenticadores</a:t>
            </a:r>
            <a:endParaRPr b="1" sz="2600"/>
          </a:p>
        </p:txBody>
      </p:sp>
      <p:sp>
        <p:nvSpPr>
          <p:cNvPr id="317" name="Google Shape;317;g3713a7a8720_0_148"/>
          <p:cNvSpPr txBox="1"/>
          <p:nvPr/>
        </p:nvSpPr>
        <p:spPr>
          <a:xfrm>
            <a:off x="885546" y="1450745"/>
            <a:ext cx="10429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Chaves de acesso sincronizadas (Multi-Dispositivo):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iCloud Keychain (Apple)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dispositivos Apple (iPhone, iPad, Mac) logados na mesma conta Apple ID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Google Password Manager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dispositivos Android e navegadores Chrome logados na mesma conta Google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Microsoft Windows Hello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biometria (facial, digital) ou PIN sincronizados via conta Microsoft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Gerenciadores de Senha de Terceiros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1Password, Dashlane, LastPass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713a7a8720_0_155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Tipos Autenticadores</a:t>
            </a:r>
            <a:endParaRPr b="1" sz="2600"/>
          </a:p>
        </p:txBody>
      </p:sp>
      <p:sp>
        <p:nvSpPr>
          <p:cNvPr id="324" name="Google Shape;324;g3713a7a8720_0_155"/>
          <p:cNvSpPr txBox="1"/>
          <p:nvPr/>
        </p:nvSpPr>
        <p:spPr>
          <a:xfrm>
            <a:off x="885546" y="1450745"/>
            <a:ext cx="104292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Chaves de acessos vinculadas a um dispositivo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Chaves de Segurança USB/NFC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Chaves físicas como YubiKey ou Google Titan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São dispositivos físicos (como pendrives)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Chave de acesso é armazenada no dispositivo que precisa ser conectado ao computador ou celular para autenticar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Chip de segurança do computador ou celular: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Alguns equipamentos possuem um chip interno que armazena a chave de acesso com segurança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Essas chaves só funcionam nesses equipamentos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713a7a8720_0_162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Compatibilidades</a:t>
            </a:r>
            <a:endParaRPr b="1" sz="2600"/>
          </a:p>
        </p:txBody>
      </p:sp>
      <p:sp>
        <p:nvSpPr>
          <p:cNvPr id="331" name="Google Shape;331;g3713a7a8720_0_162"/>
          <p:cNvSpPr txBox="1"/>
          <p:nvPr/>
        </p:nvSpPr>
        <p:spPr>
          <a:xfrm>
            <a:off x="881396" y="6233420"/>
            <a:ext cx="1042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01EFF"/>
                </a:solidFill>
              </a:rPr>
              <a:t>https://www.passkeys.io/compatible-devices</a:t>
            </a:r>
            <a:endParaRPr sz="1500">
              <a:solidFill>
                <a:srgbClr val="001EFF"/>
              </a:solidFill>
            </a:endParaRPr>
          </a:p>
        </p:txBody>
      </p:sp>
      <p:pic>
        <p:nvPicPr>
          <p:cNvPr id="332" name="Google Shape;332;g3713a7a8720_0_162" title="passkey comp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1" y="1482725"/>
            <a:ext cx="11965094" cy="4674500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"/>
          <p:cNvSpPr txBox="1"/>
          <p:nvPr>
            <p:ph type="ctrTitle"/>
          </p:nvPr>
        </p:nvSpPr>
        <p:spPr>
          <a:xfrm>
            <a:off x="1772919" y="768349"/>
            <a:ext cx="8682645" cy="496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3. </a:t>
            </a:r>
            <a:r>
              <a:rPr b="1" lang="pt-BR" sz="2600"/>
              <a:t>Chave de Acesso: Compatibilidades</a:t>
            </a:r>
            <a:endParaRPr b="1"/>
          </a:p>
        </p:txBody>
      </p:sp>
      <p:sp>
        <p:nvSpPr>
          <p:cNvPr id="339" name="Google Shape;339;p5"/>
          <p:cNvSpPr txBox="1"/>
          <p:nvPr/>
        </p:nvSpPr>
        <p:spPr>
          <a:xfrm>
            <a:off x="1344700" y="2373325"/>
            <a:ext cx="9653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Nem todos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 os cenários podem ser previstos, pois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navegadores e dispositivos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 estão em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constante mudança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. O uso de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chaves de acesso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 também pode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depender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 do tipo de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dispositivo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, do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sistema operacional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 e de recursos como </a:t>
            </a:r>
            <a:r>
              <a:rPr b="1" lang="pt-BR" sz="2400">
                <a:latin typeface="Barlow"/>
                <a:ea typeface="Barlow"/>
                <a:cs typeface="Barlow"/>
                <a:sym typeface="Barlow"/>
              </a:rPr>
              <a:t>Bluetooth</a:t>
            </a:r>
            <a:r>
              <a:rPr lang="pt-BR" sz="2400">
                <a:latin typeface="Barlow"/>
                <a:ea typeface="Barlow"/>
                <a:cs typeface="Barlow"/>
                <a:sym typeface="Barlow"/>
              </a:rPr>
              <a:t>.</a:t>
            </a:r>
            <a:endParaRPr sz="24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713a7a8720_0_182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4</a:t>
            </a:r>
            <a:r>
              <a:rPr b="1" lang="pt-BR" sz="2400"/>
              <a:t>. </a:t>
            </a:r>
            <a:r>
              <a:rPr b="1" lang="pt-BR" sz="2600"/>
              <a:t>Usuário: Cenários de Cadastro</a:t>
            </a:r>
            <a:endParaRPr b="1" sz="2600"/>
          </a:p>
        </p:txBody>
      </p:sp>
      <p:sp>
        <p:nvSpPr>
          <p:cNvPr id="346" name="Google Shape;346;g3713a7a8720_0_182"/>
          <p:cNvSpPr txBox="1"/>
          <p:nvPr/>
        </p:nvSpPr>
        <p:spPr>
          <a:xfrm>
            <a:off x="885546" y="1450745"/>
            <a:ext cx="104292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Um mesmo usuário pode (e deve) cadastrar várias chaves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Cada dispositivo cria uma chave diferente e exclusiva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Exemplo: a chave criada no iPhone só funciona naquele iPhone.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geral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as chaves de acesso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não são compartilhadas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entre dispositivos,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menos que o sistema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(como iCloud ou Google) sincronize isso automaticamente.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Exemplos de onde cadastrar chaves de acesso: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📱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Celular pessoal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💻 Notebook do trabalho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🖥️ Desktop em casa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🔐 Chave de segurança física (YubiKey, Google Titan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713a7a8720_0_273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4</a:t>
            </a:r>
            <a:r>
              <a:rPr b="1" lang="pt-BR" sz="2400"/>
              <a:t>. </a:t>
            </a:r>
            <a:r>
              <a:rPr b="1" lang="pt-BR" sz="2600"/>
              <a:t>Usuário: Alguns cenários práticos</a:t>
            </a:r>
            <a:endParaRPr b="1" sz="2600"/>
          </a:p>
        </p:txBody>
      </p:sp>
      <p:sp>
        <p:nvSpPr>
          <p:cNvPr id="353" name="Google Shape;353;g3713a7a8720_0_273"/>
          <p:cNvSpPr txBox="1"/>
          <p:nvPr/>
        </p:nvSpPr>
        <p:spPr>
          <a:xfrm>
            <a:off x="885546" y="1450745"/>
            <a:ext cx="1042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cadastrou chave de acesso no celular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Problema: trocou de celular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precisa cadastrar uma nova chave de acesso no novo celular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tem dois notebooks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Poderá cadastrar uma chave de acesso em cada dispositivo (pessoal e corporativo)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Usa a chave de acesso do dispositivo que está usando no momento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cadastrou chave de acesso utilizando o celular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Poderá fazer login via desktop com a chave do celular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Necessário Bluetooth ativo (não precisa estar pareado/conectado)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"/>
          <p:cNvSpPr txBox="1"/>
          <p:nvPr>
            <p:ph type="ctrTitle"/>
          </p:nvPr>
        </p:nvSpPr>
        <p:spPr>
          <a:xfrm>
            <a:off x="1772920" y="787083"/>
            <a:ext cx="82398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A92"/>
              </a:buClr>
              <a:buSzPts val="2800"/>
              <a:buFont typeface="Barlow Medium"/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225" name="Google Shape;225;p2"/>
          <p:cNvSpPr txBox="1"/>
          <p:nvPr>
            <p:ph idx="1" type="body"/>
          </p:nvPr>
        </p:nvSpPr>
        <p:spPr>
          <a:xfrm>
            <a:off x="848581" y="1482725"/>
            <a:ext cx="10505100" cy="4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pt-BR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Objetivo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pt-BR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Melhorias de UX/UI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pt-BR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de Acesso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pt-BR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pt-BR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Operação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pt-BR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Possíveis problemas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13a7a8720_0_284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4</a:t>
            </a:r>
            <a:r>
              <a:rPr b="1" lang="pt-BR" sz="2400"/>
              <a:t>. </a:t>
            </a:r>
            <a:r>
              <a:rPr b="1" lang="pt-BR" sz="2600"/>
              <a:t>Usuário</a:t>
            </a:r>
            <a:r>
              <a:rPr b="1" lang="pt-BR" sz="2600"/>
              <a:t>: Alguns cenários práticos</a:t>
            </a:r>
            <a:endParaRPr b="1" sz="2600"/>
          </a:p>
        </p:txBody>
      </p:sp>
      <p:sp>
        <p:nvSpPr>
          <p:cNvPr id="360" name="Google Shape;360;g3713a7a8720_0_284"/>
          <p:cNvSpPr txBox="1"/>
          <p:nvPr/>
        </p:nvSpPr>
        <p:spPr>
          <a:xfrm>
            <a:off x="885546" y="1450745"/>
            <a:ext cx="104292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Problema durante o login: </a:t>
            </a: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navegador não apresenta a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poderá acessar com fator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alternativo (Senha Temporária OTP ou Código de Emergência)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Cadastrar uma nova chave de acesso.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Validar o login com essa nova chave de acesso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Usuário possui notebook Linux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Pode cadastrar chave em um gerenciador de senhas  (navegador)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○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Pode utilizar uma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YubiKey como chave de acesso</a:t>
            </a: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13a7a8720_0_203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5. </a:t>
            </a:r>
            <a:r>
              <a:rPr b="1" lang="pt-BR" sz="2600"/>
              <a:t>Operação: Fronteiras t</a:t>
            </a:r>
            <a:r>
              <a:rPr b="1" lang="pt-BR" sz="2600"/>
              <a:t>écnicas</a:t>
            </a:r>
            <a:endParaRPr b="1" sz="2600"/>
          </a:p>
        </p:txBody>
      </p:sp>
      <p:sp>
        <p:nvSpPr>
          <p:cNvPr id="367" name="Google Shape;367;g3713a7a8720_0_203"/>
          <p:cNvSpPr txBox="1"/>
          <p:nvPr/>
        </p:nvSpPr>
        <p:spPr>
          <a:xfrm>
            <a:off x="885546" y="1450745"/>
            <a:ext cx="1042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Processo de cadastro da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Responsabilidade do IDP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Iniciar a requisição ao navegador solicitando a geração da chave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Armazenar a chave pública após geração da chave no dispositivo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FORA</a:t>
            </a: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do controle do IDP 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Identificar dispositivos disponíveis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Possíveis interações com o dispositivo (Bluetooth, USB ou NFC)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Confirmar identidade do usuário nos dispositivos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PIN ou Biometria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713a7a8720_0_190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</a:t>
            </a:r>
            <a:r>
              <a:rPr b="1" lang="pt-BR" sz="2400"/>
              <a:t>. </a:t>
            </a:r>
            <a:r>
              <a:rPr b="1" lang="pt-BR" sz="2600"/>
              <a:t>Operação: Fronteiras técnicas</a:t>
            </a:r>
            <a:endParaRPr b="1" sz="2600"/>
          </a:p>
        </p:txBody>
      </p:sp>
      <p:sp>
        <p:nvSpPr>
          <p:cNvPr id="374" name="Google Shape;374;g3713a7a8720_0_190"/>
          <p:cNvSpPr txBox="1"/>
          <p:nvPr/>
        </p:nvSpPr>
        <p:spPr>
          <a:xfrm>
            <a:off x="1256974" y="1479550"/>
            <a:ext cx="8243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Processo de cadastro da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75" name="Google Shape;375;g3713a7a8720_0_190"/>
          <p:cNvCxnSpPr/>
          <p:nvPr/>
        </p:nvCxnSpPr>
        <p:spPr>
          <a:xfrm>
            <a:off x="5359625" y="1997850"/>
            <a:ext cx="38400" cy="477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6" name="Google Shape;376;g3713a7a8720_0_190"/>
          <p:cNvGrpSpPr/>
          <p:nvPr/>
        </p:nvGrpSpPr>
        <p:grpSpPr>
          <a:xfrm>
            <a:off x="6001250" y="2964125"/>
            <a:ext cx="5475325" cy="3528176"/>
            <a:chOff x="6001250" y="2964125"/>
            <a:chExt cx="5475325" cy="3528176"/>
          </a:xfrm>
        </p:grpSpPr>
        <p:pic>
          <p:nvPicPr>
            <p:cNvPr id="377" name="Google Shape;377;g3713a7a8720_0_1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1250" y="2964125"/>
              <a:ext cx="3429000" cy="1943100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id="378" name="Google Shape;378;g3713a7a8720_0_1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03775" y="3987676"/>
              <a:ext cx="2972800" cy="250462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79" name="Google Shape;379;g3713a7a8720_0_190"/>
            <p:cNvSpPr/>
            <p:nvPr/>
          </p:nvSpPr>
          <p:spPr>
            <a:xfrm rot="5400000">
              <a:off x="9487648" y="3248124"/>
              <a:ext cx="576300" cy="5295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g3713a7a8720_0_190"/>
            <p:cNvSpPr/>
            <p:nvPr/>
          </p:nvSpPr>
          <p:spPr>
            <a:xfrm>
              <a:off x="6136975" y="3042225"/>
              <a:ext cx="2669400" cy="307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g3713a7a8720_0_190"/>
          <p:cNvSpPr txBox="1"/>
          <p:nvPr/>
        </p:nvSpPr>
        <p:spPr>
          <a:xfrm>
            <a:off x="266375" y="2221850"/>
            <a:ext cx="4987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Responsabilidade do IdP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2" name="Google Shape;382;g3713a7a8720_0_190"/>
          <p:cNvSpPr/>
          <p:nvPr/>
        </p:nvSpPr>
        <p:spPr>
          <a:xfrm>
            <a:off x="5042650" y="3640300"/>
            <a:ext cx="7845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713a7a8720_0_190"/>
          <p:cNvSpPr txBox="1"/>
          <p:nvPr/>
        </p:nvSpPr>
        <p:spPr>
          <a:xfrm>
            <a:off x="5761775" y="2221825"/>
            <a:ext cx="4987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Responsabilidade do Navegador e 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4" name="Google Shape;384;g3713a7a8720_0_190"/>
          <p:cNvGrpSpPr/>
          <p:nvPr/>
        </p:nvGrpSpPr>
        <p:grpSpPr>
          <a:xfrm>
            <a:off x="266375" y="3191050"/>
            <a:ext cx="4675400" cy="2946550"/>
            <a:chOff x="266375" y="3191050"/>
            <a:chExt cx="4675400" cy="2946550"/>
          </a:xfrm>
        </p:grpSpPr>
        <p:pic>
          <p:nvPicPr>
            <p:cNvPr id="385" name="Google Shape;385;g3713a7a8720_0_190"/>
            <p:cNvPicPr preferRelativeResize="0"/>
            <p:nvPr/>
          </p:nvPicPr>
          <p:blipFill rotWithShape="1">
            <a:blip r:embed="rId5">
              <a:alphaModFix/>
            </a:blip>
            <a:srcRect b="12326" l="0" r="17783" t="0"/>
            <a:stretch/>
          </p:blipFill>
          <p:spPr>
            <a:xfrm>
              <a:off x="266375" y="3724175"/>
              <a:ext cx="4017450" cy="2413425"/>
            </a:xfrm>
            <a:prstGeom prst="rect">
              <a:avLst/>
            </a:prstGeom>
            <a:noFill/>
            <a:ln cap="flat" cmpd="sng" w="1270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pic>
          <p:nvPicPr>
            <p:cNvPr id="386" name="Google Shape;386;g3713a7a8720_0_19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65500" y="3191050"/>
              <a:ext cx="2376275" cy="1484350"/>
            </a:xfrm>
            <a:prstGeom prst="rect">
              <a:avLst/>
            </a:prstGeom>
            <a:noFill/>
            <a:ln cap="flat" cmpd="sng" w="12700">
              <a:solidFill>
                <a:srgbClr val="0000FF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  <p:sp>
          <p:nvSpPr>
            <p:cNvPr id="387" name="Google Shape;387;g3713a7a8720_0_190"/>
            <p:cNvSpPr/>
            <p:nvPr/>
          </p:nvSpPr>
          <p:spPr>
            <a:xfrm flipH="1" rot="5400000">
              <a:off x="3425199" y="4977749"/>
              <a:ext cx="808200" cy="5703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rgbClr val="0000FF"/>
            </a:solidFill>
            <a:ln cap="flat" cmpd="sng" w="9525">
              <a:solidFill>
                <a:srgbClr val="001E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g3713a7a8720_0_190"/>
            <p:cNvSpPr/>
            <p:nvPr/>
          </p:nvSpPr>
          <p:spPr>
            <a:xfrm>
              <a:off x="2641375" y="4062925"/>
              <a:ext cx="614700" cy="13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g3713a7a8720_0_190"/>
            <p:cNvSpPr txBox="1"/>
            <p:nvPr/>
          </p:nvSpPr>
          <p:spPr>
            <a:xfrm>
              <a:off x="2565500" y="3976225"/>
              <a:ext cx="1085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/>
                <a:t>Notebook pessoal</a:t>
              </a:r>
              <a:endParaRPr sz="1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13a7a8720_0_197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5. </a:t>
            </a:r>
            <a:r>
              <a:rPr b="1" lang="pt-BR" sz="2600"/>
              <a:t>Operação: Fronteiras t</a:t>
            </a:r>
            <a:r>
              <a:rPr b="1" lang="pt-BR" sz="2600"/>
              <a:t>écnicas</a:t>
            </a:r>
            <a:endParaRPr b="1" sz="2600"/>
          </a:p>
        </p:txBody>
      </p:sp>
      <p:sp>
        <p:nvSpPr>
          <p:cNvPr id="396" name="Google Shape;396;g3713a7a8720_0_197"/>
          <p:cNvSpPr txBox="1"/>
          <p:nvPr/>
        </p:nvSpPr>
        <p:spPr>
          <a:xfrm>
            <a:off x="885546" y="1450745"/>
            <a:ext cx="1042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Processo de login com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Responsabilidade do IDP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Apresentar tela para utilização da chave de acesso como segundo fator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Iniciar a requisição ao navegador solicitando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autenticação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com chave de acesso.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FORA</a:t>
            </a: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do controle do IdP 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Identificar chaves de acesso do usu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ário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disponíveis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Possíveis interaç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ões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com o dispositivo (Bluetooth, USB ou NFC)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Confirmar identidade do usuário nos dispositivos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PIN ou Biometria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3713a7a8720_0_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575" y="3065662"/>
            <a:ext cx="3020151" cy="2123975"/>
          </a:xfrm>
          <a:prstGeom prst="rect">
            <a:avLst/>
          </a:prstGeom>
          <a:noFill/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3" name="Google Shape;403;g3713a7a8720_0_231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5. </a:t>
            </a:r>
            <a:r>
              <a:rPr b="1" lang="pt-BR" sz="2600"/>
              <a:t>Operação: Fronteiras t</a:t>
            </a:r>
            <a:r>
              <a:rPr b="1" lang="pt-BR" sz="2600"/>
              <a:t>écnicas</a:t>
            </a:r>
            <a:endParaRPr b="1" sz="2600"/>
          </a:p>
        </p:txBody>
      </p:sp>
      <p:sp>
        <p:nvSpPr>
          <p:cNvPr id="404" name="Google Shape;404;g3713a7a8720_0_231"/>
          <p:cNvSpPr txBox="1"/>
          <p:nvPr/>
        </p:nvSpPr>
        <p:spPr>
          <a:xfrm>
            <a:off x="1256974" y="1479550"/>
            <a:ext cx="8243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Processo de login com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05" name="Google Shape;405;g3713a7a8720_0_231"/>
          <p:cNvCxnSpPr/>
          <p:nvPr/>
        </p:nvCxnSpPr>
        <p:spPr>
          <a:xfrm>
            <a:off x="5359625" y="1997850"/>
            <a:ext cx="38400" cy="477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g3713a7a8720_0_231"/>
          <p:cNvSpPr/>
          <p:nvPr/>
        </p:nvSpPr>
        <p:spPr>
          <a:xfrm flipH="1" rot="10800000">
            <a:off x="8009123" y="5294024"/>
            <a:ext cx="576300" cy="529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713a7a8720_0_231"/>
          <p:cNvSpPr txBox="1"/>
          <p:nvPr/>
        </p:nvSpPr>
        <p:spPr>
          <a:xfrm>
            <a:off x="266375" y="2221850"/>
            <a:ext cx="4987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Responsabilidade do IdP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8" name="Google Shape;408;g3713a7a8720_0_231"/>
          <p:cNvSpPr/>
          <p:nvPr/>
        </p:nvSpPr>
        <p:spPr>
          <a:xfrm>
            <a:off x="5042650" y="3945100"/>
            <a:ext cx="7845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713a7a8720_0_231"/>
          <p:cNvSpPr txBox="1"/>
          <p:nvPr/>
        </p:nvSpPr>
        <p:spPr>
          <a:xfrm>
            <a:off x="5761775" y="2221825"/>
            <a:ext cx="4987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Responsabilidade do Navegador e 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10" name="Google Shape;410;g3713a7a8720_0_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800" y="2896900"/>
            <a:ext cx="3395450" cy="3244738"/>
          </a:xfrm>
          <a:prstGeom prst="rect">
            <a:avLst/>
          </a:prstGeom>
          <a:noFill/>
          <a:ln cap="flat" cmpd="sng" w="12700">
            <a:solidFill>
              <a:srgbClr val="001E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411" name="Google Shape;411;g3713a7a8720_0_231"/>
          <p:cNvSpPr/>
          <p:nvPr/>
        </p:nvSpPr>
        <p:spPr>
          <a:xfrm>
            <a:off x="7608307" y="4793178"/>
            <a:ext cx="676500" cy="353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g3713a7a8720_0_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9550" y="3556725"/>
            <a:ext cx="3314287" cy="3011526"/>
          </a:xfrm>
          <a:prstGeom prst="rect">
            <a:avLst/>
          </a:prstGeom>
          <a:noFill/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3" name="Google Shape;413;g3713a7a8720_0_231"/>
          <p:cNvSpPr/>
          <p:nvPr/>
        </p:nvSpPr>
        <p:spPr>
          <a:xfrm>
            <a:off x="7126950" y="4031550"/>
            <a:ext cx="1037400" cy="2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713a7a8720_0_231"/>
          <p:cNvSpPr/>
          <p:nvPr/>
        </p:nvSpPr>
        <p:spPr>
          <a:xfrm>
            <a:off x="10497050" y="3876600"/>
            <a:ext cx="1037400" cy="2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713a7a8720_0_231"/>
          <p:cNvSpPr txBox="1"/>
          <p:nvPr/>
        </p:nvSpPr>
        <p:spPr>
          <a:xfrm>
            <a:off x="10373450" y="3820250"/>
            <a:ext cx="11814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 </a:t>
            </a:r>
            <a:r>
              <a:rPr lang="pt-BR" sz="900"/>
              <a:t>idp.rnp.br</a:t>
            </a:r>
            <a:endParaRPr sz="900"/>
          </a:p>
        </p:txBody>
      </p:sp>
      <p:sp>
        <p:nvSpPr>
          <p:cNvPr id="416" name="Google Shape;416;g3713a7a8720_0_231"/>
          <p:cNvSpPr txBox="1"/>
          <p:nvPr/>
        </p:nvSpPr>
        <p:spPr>
          <a:xfrm>
            <a:off x="7020650" y="3972650"/>
            <a:ext cx="11814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/>
              <a:t> para idp.rnp.br</a:t>
            </a:r>
            <a:endParaRPr b="1"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713a7a8720_0_253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5. </a:t>
            </a:r>
            <a:r>
              <a:rPr b="1" lang="pt-BR" sz="2600"/>
              <a:t>Operação: Fronteiras técnicas</a:t>
            </a:r>
            <a:endParaRPr b="1" sz="2600"/>
          </a:p>
        </p:txBody>
      </p:sp>
      <p:sp>
        <p:nvSpPr>
          <p:cNvPr id="423" name="Google Shape;423;g3713a7a8720_0_253"/>
          <p:cNvSpPr txBox="1"/>
          <p:nvPr/>
        </p:nvSpPr>
        <p:spPr>
          <a:xfrm>
            <a:off x="885546" y="1450745"/>
            <a:ext cx="104292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📣 Importante para o suporte: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 o cadastro ou login falhar, entender onde parou o processo: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 IDP (cadastro ou uso das chaves)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 navegador/SO (não reconhece dispositivo, falha biométrica, etc.)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713a7a8720_0_291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5. </a:t>
            </a:r>
            <a:r>
              <a:rPr b="1" lang="pt-BR" sz="2600"/>
              <a:t>Operação:</a:t>
            </a:r>
            <a:r>
              <a:rPr b="1" lang="pt-BR" sz="2600"/>
              <a:t> Estratégias de Suporte</a:t>
            </a:r>
            <a:endParaRPr b="1" sz="2600"/>
          </a:p>
        </p:txBody>
      </p:sp>
      <p:sp>
        <p:nvSpPr>
          <p:cNvPr id="430" name="Google Shape;430;g3713a7a8720_0_291"/>
          <p:cNvSpPr txBox="1"/>
          <p:nvPr/>
        </p:nvSpPr>
        <p:spPr>
          <a:xfrm>
            <a:off x="885546" y="1450745"/>
            <a:ext cx="104292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caso de erros inesperados, verificar arquivos de logs: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Processo de cadastro da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Painel de segurança: /opt/dashboard/mfa.log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Processo de login com chave de acesso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IDP - Plugins MFA: /opt/shibboleth-idp/logs/mfa-plugins.log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 ambos os casos solicitar logs gerais do IDP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IDP - Process: /opt/shibboleth-idp/logs/idp-process.log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IDP - Warn: /opt/shibboleth-idp/logs/idp-warn.log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713a7a8720_0_299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5. </a:t>
            </a:r>
            <a:r>
              <a:rPr b="1" lang="pt-BR" sz="2600"/>
              <a:t>Operação: Estratégias de Suporte</a:t>
            </a:r>
            <a:endParaRPr b="1" sz="2600"/>
          </a:p>
        </p:txBody>
      </p:sp>
      <p:sp>
        <p:nvSpPr>
          <p:cNvPr id="437" name="Google Shape;437;g3713a7a8720_0_299"/>
          <p:cNvSpPr txBox="1"/>
          <p:nvPr/>
        </p:nvSpPr>
        <p:spPr>
          <a:xfrm>
            <a:off x="885546" y="1450745"/>
            <a:ext cx="104292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Para apoios especializados solicitar: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Cadastro e login de chaves usando serviços de teste disponíveis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https://passkeys.io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https://webauthn.io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Seguir procedimento para mudança do nível de log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Arquivos de logs relacionados e arquivos de configuração (quando necessários)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Versão do IDP e do Painel de Segurança  (localizado no rodapé das páginas)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Solicitar informações de navegador e SO (tipo e versão)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●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Prints de tela (desejável)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713a7a8720_0_308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6</a:t>
            </a:r>
            <a:r>
              <a:rPr b="1" lang="pt-BR" sz="2400"/>
              <a:t>. </a:t>
            </a:r>
            <a:r>
              <a:rPr b="1" lang="pt-BR" sz="2600"/>
              <a:t>Possíveis problemas e recomendações</a:t>
            </a:r>
            <a:endParaRPr b="1" sz="2600"/>
          </a:p>
        </p:txBody>
      </p:sp>
      <p:sp>
        <p:nvSpPr>
          <p:cNvPr id="444" name="Google Shape;444;g3713a7a8720_0_308"/>
          <p:cNvSpPr txBox="1"/>
          <p:nvPr/>
        </p:nvSpPr>
        <p:spPr>
          <a:xfrm>
            <a:off x="885546" y="1450745"/>
            <a:ext cx="10429200" cy="3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Biometria falhou (Fora do controle do IDP):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Isso pode acontecer por vários motivos: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Digital mal posicionada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Dedo machucado ou com sujeira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Impressão digital mais fraca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Nesses casos, o usuário pode: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Tentar de novo com mais calma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Usar outro método (PIN, chave física, etc.)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13a7a8720_0_316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6. </a:t>
            </a:r>
            <a:r>
              <a:rPr b="1" lang="pt-BR" sz="2600"/>
              <a:t>Possíveis problemas e recomendações</a:t>
            </a:r>
            <a:endParaRPr b="1" sz="2600"/>
          </a:p>
        </p:txBody>
      </p:sp>
      <p:sp>
        <p:nvSpPr>
          <p:cNvPr id="451" name="Google Shape;451;g3713a7a8720_0_316"/>
          <p:cNvSpPr txBox="1"/>
          <p:nvPr/>
        </p:nvSpPr>
        <p:spPr>
          <a:xfrm>
            <a:off x="885546" y="1450745"/>
            <a:ext cx="104292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Falha na conexão Bluetooth (Fora do controle do IDP)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Versão não suportada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Não estava ativo no momento da utilização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Dificuldade técnica com navegador antigo ou desatualizado: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Orientar o usuário a usar navegadores atualizados: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■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Chrome, Edge ou Firefox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/>
          <p:nvPr>
            <p:ph type="ctrTitle"/>
          </p:nvPr>
        </p:nvSpPr>
        <p:spPr>
          <a:xfrm>
            <a:off x="1772919" y="768349"/>
            <a:ext cx="8682645" cy="496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1. </a:t>
            </a:r>
            <a:r>
              <a:rPr b="1" lang="pt-BR" sz="2600"/>
              <a:t>Objetivo</a:t>
            </a:r>
            <a:endParaRPr b="1" sz="2400"/>
          </a:p>
        </p:txBody>
      </p:sp>
      <p:sp>
        <p:nvSpPr>
          <p:cNvPr id="232" name="Google Shape;232;p4"/>
          <p:cNvSpPr txBox="1"/>
          <p:nvPr/>
        </p:nvSpPr>
        <p:spPr>
          <a:xfrm>
            <a:off x="885546" y="1450745"/>
            <a:ext cx="10429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Elencar melhorias de UX/UI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Alteração de layout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Itens de acessibilidade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Capacitar as equipes sobre a nova funcionalidade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de acesso (Passkey) como segundo fator de autenticação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Preparar o time para orientar usuários e resolver dúvidas com clareza e segurança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Apresentar fronteiras técnicas, melhores práticas e casos comuns</a:t>
            </a:r>
            <a:endParaRPr sz="20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713a7a8720_0_323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6. </a:t>
            </a:r>
            <a:r>
              <a:rPr b="1" lang="pt-BR" sz="2600"/>
              <a:t>Possíveis problemas e recomendações</a:t>
            </a:r>
            <a:endParaRPr b="1" sz="2600"/>
          </a:p>
        </p:txBody>
      </p:sp>
      <p:sp>
        <p:nvSpPr>
          <p:cNvPr id="458" name="Google Shape;458;g3713a7a8720_0_323"/>
          <p:cNvSpPr txBox="1"/>
          <p:nvPr/>
        </p:nvSpPr>
        <p:spPr>
          <a:xfrm>
            <a:off x="885546" y="1450745"/>
            <a:ext cx="104292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Sempre perguntar: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“Está no mesmo dispositivo que cadastrou a chave de acesso?”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“Já tentou outro navegador?”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“Tem outro dispositivo com acesso?”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“Testou a compatibilidade com os serviços indicados?”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🎯 Reforce: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 chave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não é sincronizada entre dispositivos automaticamente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(a menos que o ecossistema do usuário suporte isso — ex: iCloud)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 ideal é cadastrar chave de acesso em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mais de um local seguro</a:t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713a7a8720_0_330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Conclusão</a:t>
            </a:r>
            <a:endParaRPr b="1" sz="2600"/>
          </a:p>
        </p:txBody>
      </p:sp>
      <p:sp>
        <p:nvSpPr>
          <p:cNvPr id="465" name="Google Shape;465;g3713a7a8720_0_330"/>
          <p:cNvSpPr txBox="1"/>
          <p:nvPr/>
        </p:nvSpPr>
        <p:spPr>
          <a:xfrm>
            <a:off x="885546" y="1450745"/>
            <a:ext cx="10429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"/>
              <a:buChar char="●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Pontos-chave: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Chaves de acesso (Passkey) são o novo padrão de segurança e simplicidade.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Operação deve entender bem o fluxo, as </a:t>
            </a:r>
            <a:r>
              <a:rPr b="1"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fronteiras técnicas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e saber orientar o usuário de forma objetiva.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onsultar o </a:t>
            </a:r>
            <a:r>
              <a:rPr lang="pt-BR" sz="20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Manual do Usuário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para m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ais informações sobre as melhorias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 UX e sobre como cadastrar e utilizar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chave de acesso no IDP.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Escalonar para o suporte especializado somente quando for falha no IDP — e não no navegador/dispositivo do usuário.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Barlow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Escalonar sugestões de melhorias que minimizem os tipos de atendimentos que estejam chegando (e que sejam associadas ao que 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no controle do IDP).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"/>
          <p:cNvSpPr txBox="1"/>
          <p:nvPr>
            <p:ph type="ctrTitle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EB00"/>
              </a:buClr>
              <a:buSzPts val="4000"/>
              <a:buFont typeface="Barlow Light"/>
              <a:buNone/>
            </a:pPr>
            <a:r>
              <a:rPr lang="pt-BR"/>
              <a:t>Obrigado!!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13a7a8720_0_35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2. </a:t>
            </a:r>
            <a:r>
              <a:rPr b="1" lang="pt-BR" sz="2600"/>
              <a:t>Melhorias de UX/UI</a:t>
            </a:r>
            <a:endParaRPr b="1" sz="2400"/>
          </a:p>
        </p:txBody>
      </p:sp>
      <p:sp>
        <p:nvSpPr>
          <p:cNvPr id="239" name="Google Shape;239;g3713a7a8720_0_35"/>
          <p:cNvSpPr txBox="1"/>
          <p:nvPr/>
        </p:nvSpPr>
        <p:spPr>
          <a:xfrm>
            <a:off x="885546" y="1450745"/>
            <a:ext cx="104292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Alteração de layout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Novas páginas e componentes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Paleta de cores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Responsividade para dispositivos móveis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Itens de acessibilidade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Libras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Alto contraste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Ajuste de fontes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Mais detalhes em </a:t>
            </a:r>
            <a:r>
              <a:rPr lang="pt-BR" sz="22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Manual do Usu</a:t>
            </a:r>
            <a:r>
              <a:rPr lang="pt-BR" sz="22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ário Painel MFA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13a7a8720_0_42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2. </a:t>
            </a:r>
            <a:r>
              <a:rPr b="1" lang="pt-BR" sz="2600"/>
              <a:t>Melhorias de UX/UI</a:t>
            </a:r>
            <a:endParaRPr b="1" sz="2400"/>
          </a:p>
        </p:txBody>
      </p:sp>
      <p:sp>
        <p:nvSpPr>
          <p:cNvPr id="246" name="Google Shape;246;g3713a7a8720_0_42"/>
          <p:cNvSpPr txBox="1"/>
          <p:nvPr/>
        </p:nvSpPr>
        <p:spPr>
          <a:xfrm>
            <a:off x="885550" y="1450800"/>
            <a:ext cx="5195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Tela de login - antes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7" name="Google Shape;247;g3713a7a8720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13" y="1977975"/>
            <a:ext cx="3740174" cy="451577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g3713a7a8720_0_42"/>
          <p:cNvSpPr txBox="1"/>
          <p:nvPr/>
        </p:nvSpPr>
        <p:spPr>
          <a:xfrm>
            <a:off x="6081250" y="1450800"/>
            <a:ext cx="5195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Tela de login - depois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9" name="Google Shape;249;g3713a7a8720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1650" y="1977975"/>
            <a:ext cx="4376408" cy="4515774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13a7a8720_0_79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2. </a:t>
            </a:r>
            <a:r>
              <a:rPr b="1" lang="pt-BR" sz="2600"/>
              <a:t>Melhorias de UX/UI</a:t>
            </a:r>
            <a:endParaRPr b="1" sz="2400"/>
          </a:p>
        </p:txBody>
      </p:sp>
      <p:sp>
        <p:nvSpPr>
          <p:cNvPr id="256" name="Google Shape;256;g3713a7a8720_0_79"/>
          <p:cNvSpPr txBox="1"/>
          <p:nvPr/>
        </p:nvSpPr>
        <p:spPr>
          <a:xfrm>
            <a:off x="885550" y="1450800"/>
            <a:ext cx="5195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Tela inicial do Painel MFA - antes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7" name="Google Shape;257;g3713a7a8720_0_79"/>
          <p:cNvSpPr txBox="1"/>
          <p:nvPr/>
        </p:nvSpPr>
        <p:spPr>
          <a:xfrm>
            <a:off x="6081250" y="1450800"/>
            <a:ext cx="5195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58" name="Google Shape;258;g3713a7a8720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775" y="1988850"/>
            <a:ext cx="10772826" cy="452447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13a7a8720_0_98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2. </a:t>
            </a:r>
            <a:r>
              <a:rPr b="1" lang="pt-BR" sz="2600"/>
              <a:t>Melhorias de UX/UI</a:t>
            </a:r>
            <a:endParaRPr b="1" sz="2400"/>
          </a:p>
        </p:txBody>
      </p:sp>
      <p:sp>
        <p:nvSpPr>
          <p:cNvPr id="265" name="Google Shape;265;g3713a7a8720_0_98"/>
          <p:cNvSpPr txBox="1"/>
          <p:nvPr/>
        </p:nvSpPr>
        <p:spPr>
          <a:xfrm>
            <a:off x="885550" y="1450800"/>
            <a:ext cx="5195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Tela inicial do Painel MFA - depois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6" name="Google Shape;266;g3713a7a8720_0_98"/>
          <p:cNvSpPr txBox="1"/>
          <p:nvPr/>
        </p:nvSpPr>
        <p:spPr>
          <a:xfrm>
            <a:off x="6081250" y="1450800"/>
            <a:ext cx="5195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67" name="Google Shape;267;g3713a7a8720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700" y="1984675"/>
            <a:ext cx="9571451" cy="4757149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713a7a8720_0_89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2. </a:t>
            </a:r>
            <a:r>
              <a:rPr b="1" lang="pt-BR" sz="2600"/>
              <a:t>Melhorias de UX/UI</a:t>
            </a:r>
            <a:endParaRPr b="1" sz="2400"/>
          </a:p>
        </p:txBody>
      </p:sp>
      <p:sp>
        <p:nvSpPr>
          <p:cNvPr id="274" name="Google Shape;274;g3713a7a8720_0_89"/>
          <p:cNvSpPr txBox="1"/>
          <p:nvPr/>
        </p:nvSpPr>
        <p:spPr>
          <a:xfrm>
            <a:off x="885550" y="1450800"/>
            <a:ext cx="8305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Tela inicial do Painel MFA - depois (alto contraste)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75" name="Google Shape;275;g3713a7a8720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275" y="1937600"/>
            <a:ext cx="9446750" cy="4777425"/>
          </a:xfrm>
          <a:prstGeom prst="rect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13a7a8720_0_107"/>
          <p:cNvSpPr txBox="1"/>
          <p:nvPr>
            <p:ph type="ctrTitle"/>
          </p:nvPr>
        </p:nvSpPr>
        <p:spPr>
          <a:xfrm>
            <a:off x="1772919" y="768349"/>
            <a:ext cx="8682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/>
              <a:t>3</a:t>
            </a:r>
            <a:r>
              <a:rPr b="1" lang="pt-BR" sz="2400"/>
              <a:t>. </a:t>
            </a:r>
            <a:r>
              <a:rPr b="1" lang="pt-BR" sz="2600"/>
              <a:t>Chave de Acesso (Passkey)</a:t>
            </a:r>
            <a:endParaRPr b="1" sz="2400"/>
          </a:p>
        </p:txBody>
      </p:sp>
      <p:sp>
        <p:nvSpPr>
          <p:cNvPr id="282" name="Google Shape;282;g3713a7a8720_0_107"/>
          <p:cNvSpPr txBox="1"/>
          <p:nvPr/>
        </p:nvSpPr>
        <p:spPr>
          <a:xfrm>
            <a:off x="885546" y="1450745"/>
            <a:ext cx="104292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Autenticação segura, robusta e sem senha: </a:t>
            </a: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baseada em criptografia de chave pública/privada</a:t>
            </a:r>
            <a:endParaRPr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Usabilidade:</a:t>
            </a:r>
            <a:r>
              <a:rPr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Interação mínima do usuário durante o login</a:t>
            </a:r>
            <a:endParaRPr sz="24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pt-BR" sz="2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Tecnologia baseada no padrão WebAuthn (FIDO2)</a:t>
            </a:r>
            <a:endParaRPr b="1" sz="2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pt-BR" sz="2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 navegador interage com o dispositivo seguro para gerar e armazenar as chaves</a:t>
            </a:r>
            <a:endParaRPr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OL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A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CERRAMENTO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2022-05-18T14:24:38Z</dcterms:created>
  <dc:creator>Luciana Spektor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0x010100EB0BE0B1952C0749B8FD686CA2DF9EA4</vt:lpwstr>
  </property>
  <property fmtid="{D5CDD505-2E9C-101B-9397-08002B2CF9AE}" pid="3" name="MediaServiceImageTags">
    <vt:lpwstr/>
  </property>
</Properties>
</file>